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408A4-F999-42F0-8A7B-9133F14645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102A204-99A6-4ECB-AFD5-260109C92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E2EEA1-C0DD-409C-B888-47D73B6E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B048888-5F98-4B1F-8344-6B1D1643C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1D4DEE-80E2-4C76-8835-D1FBF9C0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112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8A2B70-A1B8-4BBA-B48A-EBA91381B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E39B3C6-C315-4D72-B431-0F7FA5D5C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839F86-C40D-44AE-938F-30CA45A53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5D6A03-2DCD-4326-A081-FD7C755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7927AF-4FB7-45CB-978B-AABC224E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71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50E023B-C9E7-49BE-85C2-219300BB7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F0A8481-39C3-451A-A0EB-6CB9A67C8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20AA9D-01EE-41C4-A882-6971E7C1C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04F20C-D6FA-4830-914B-74655A384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9AA2557-D6A9-422C-A267-49B06633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10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94DC5A-98A9-4A09-BA08-84C54F22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8788B43-D20E-4F39-962C-ABE697C2D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3C37B5-6CB3-4C71-A4D8-63901BD4A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90155AE-ED70-42D2-B5E3-ADA4BA1FD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24F19C-6DC2-4735-BE6F-DCC5A3D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58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89BBD2-93E3-45FB-A97E-54310F987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3313F34-9F99-4E77-B7FC-49784F9CD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011C7B-09A7-4EE0-AB8B-62E6088D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8CA3F5-3DA0-4A91-9CE0-1403AD84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742C39-FD81-4066-A989-9ED60698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86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C82D4C-3D48-4E1B-BF9B-903FE282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75274BE-9FA7-4793-8BD7-D33F5BBE5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243ECC7-B8E2-4BFA-91E9-1B4BC592E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5B59C3-6DD6-4017-AC22-8A6B0B45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9CE0911-7741-4B44-8AAC-140EB887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6B9384C-81E0-4A18-8530-3EEC22FB5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67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1FE42D-7263-4D3E-B869-0C7CC5BF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F6F084A-38FA-4C7B-A486-9D4345B9C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B720927-E717-42AC-B6FF-1B5324081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125FEC1-0FB5-43F4-B59C-A5BFFE831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1C5BECA-EDAF-48B9-90D7-C3C0FBD1FD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6FC31FD-5DE3-472A-894F-23157A169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9AB7EAE-0044-4845-AC41-A8D4F26E0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3719721E-600B-4195-B325-6CF7082A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918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09673-30D2-4C5A-9660-A3D0AC84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D90253C-0B83-47E7-8341-1A84515E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6709561-1088-43D6-8207-609884ED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DF4D403-EB38-4BDB-B956-80A88C1EC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88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F4F63F2-C6BF-4C63-AFF0-C1E617388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E326599-F896-43D3-8F99-D3E95151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77C43E0-ED16-47D6-9194-536202B2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428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C54480-44AF-4278-B4E4-1BC81D862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444BA7-E45B-4908-9F31-080B209E4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2A52CF-F48C-4377-9639-BB82DDAEA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988AB97-BFD8-4B65-BC34-366F3AC25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6062414-A873-47BF-9FD1-4EBFE03A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B255D84-D4D1-4064-985F-6449B203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753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10832E-55BE-4441-954F-DFD92D5D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5BD3CF4-7290-406C-A545-0C42E9293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10A0D88-FB5C-4A2F-88FB-B19BB74C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28CD506-6ECB-4427-B9AA-BD667A2DF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724627C-952E-4935-887E-D6046981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D48EB70-ACB5-4317-B49B-40EF7677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766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223B59F-C4A0-469D-BA27-F1765243F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C18499-B9A2-42CE-B664-A9D52F70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781B4E-C751-4857-B3DF-8D4C21E15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6A1D5-9945-4FCD-A4D5-E70635EA159C}" type="datetimeFigureOut">
              <a:rPr lang="fi-FI" smtClean="0"/>
              <a:t>16.04.2021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235F09-A584-41CE-8297-6335B30338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06E821C-79ED-43DE-BBDE-EF64D2301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683F0-607D-4A89-985A-254D42C815F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32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aijat-sote.fi/ela-hyvin/sydankuntoutus/" TargetMode="External"/><Relationship Id="rId2" Type="http://schemas.openxmlformats.org/officeDocument/2006/relationships/hyperlink" Target="https://phsotey-my.sharepoint.com/personal/hanna_merilainen_phhyky_fi/Documents/Tiedostot/ENSITIETOA%20SEPELVALTIMOTAUDISTA%202021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sydanliitto.fi/ammattilaisnetti/omahoidon-ohjaus/kuntoutus/tulppa-kuntout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ydanliitto.fi/ammattilaisnetti/luentomateriaalipankki" TargetMode="External"/><Relationship Id="rId7" Type="http://schemas.openxmlformats.org/officeDocument/2006/relationships/hyperlink" Target="https://www.kela.fi/kuntoutus-ja-sopeutumisvalmennuskurssit-nain-haet" TargetMode="External"/><Relationship Id="rId2" Type="http://schemas.openxmlformats.org/officeDocument/2006/relationships/hyperlink" Target="https://sydan.fi/apua-ja-tukea/kurssikalenteri/?eventDistricts=&amp;eventDates=&amp;eventSicknessGroup=&amp;eventTargetGroup=&amp;query=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kela.fi/sydankurssit-palveluntuottajat" TargetMode="External"/><Relationship Id="rId5" Type="http://schemas.openxmlformats.org/officeDocument/2006/relationships/hyperlink" Target="https://www.kela.fi/aikuisten-sydan-kuntoutuskurssi" TargetMode="External"/><Relationship Id="rId4" Type="http://schemas.openxmlformats.org/officeDocument/2006/relationships/hyperlink" Target="https://www.kela.fi/sydansairaudet-kuntoutus-ja-perhekurss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7BCEA2-46D6-4B42-93EF-AEA3CAAF0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365125"/>
            <a:ext cx="10938164" cy="1325563"/>
          </a:xfrm>
        </p:spPr>
        <p:txBody>
          <a:bodyPr>
            <a:normAutofit/>
          </a:bodyPr>
          <a:lstStyle/>
          <a:p>
            <a:r>
              <a:rPr lang="fi-FI" sz="4000" dirty="0"/>
              <a:t>Potilasohjaus ja kuntoutus </a:t>
            </a:r>
            <a:r>
              <a:rPr lang="fi-FI" sz="4000" dirty="0" err="1"/>
              <a:t>Päijät</a:t>
            </a:r>
            <a:r>
              <a:rPr lang="fi-FI" sz="4000" dirty="0"/>
              <a:t>-Sotessa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5319880B-9964-4A17-81CC-CA71547BA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8993" y="1825625"/>
            <a:ext cx="5771408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Erikoissairaanhoito</a:t>
            </a:r>
          </a:p>
          <a:p>
            <a:pPr lvl="1"/>
            <a:r>
              <a:rPr lang="fi-FI" dirty="0"/>
              <a:t>Preventiohoitaja Heli Lahtinen</a:t>
            </a:r>
          </a:p>
          <a:p>
            <a:pPr lvl="2"/>
            <a:r>
              <a:rPr lang="fi-FI" dirty="0"/>
              <a:t>p. 044 4828275</a:t>
            </a:r>
          </a:p>
          <a:p>
            <a:pPr lvl="2"/>
            <a:r>
              <a:rPr lang="fi-FI" dirty="0"/>
              <a:t>Potilasohjaus sairaalassa</a:t>
            </a:r>
          </a:p>
          <a:p>
            <a:pPr lvl="2"/>
            <a:r>
              <a:rPr lang="fi-FI" dirty="0"/>
              <a:t>Potilaan hoitopolun jatkumisen varmistaminen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r>
              <a:rPr lang="fi-FI" dirty="0"/>
              <a:t>Kuntoutusohjaaja Hanna Meriläinen </a:t>
            </a:r>
          </a:p>
          <a:p>
            <a:pPr lvl="2"/>
            <a:r>
              <a:rPr lang="fi-FI" dirty="0"/>
              <a:t>p. 044 7195891</a:t>
            </a:r>
          </a:p>
          <a:p>
            <a:pPr lvl="2"/>
            <a:r>
              <a:rPr lang="fi-FI" dirty="0"/>
              <a:t>Potilasohjaus kotona</a:t>
            </a:r>
          </a:p>
          <a:p>
            <a:pPr lvl="2"/>
            <a:r>
              <a:rPr lang="fi-FI" dirty="0">
                <a:hlinkClick r:id="rId2"/>
              </a:rPr>
              <a:t>Ensitietotilaisuudet (sepel)valtimotautia sairastaville läheisineen(4 h)</a:t>
            </a:r>
            <a:endParaRPr lang="fi-FI" dirty="0"/>
          </a:p>
          <a:p>
            <a:pPr lvl="3"/>
            <a:r>
              <a:rPr lang="fi-FI" dirty="0"/>
              <a:t>x5-6/v. (helmi-huhti-kesä-syys-marraskuu)</a:t>
            </a:r>
          </a:p>
          <a:p>
            <a:pPr lvl="2"/>
            <a:r>
              <a:rPr lang="fi-FI" dirty="0"/>
              <a:t>Pienryhmät sepelvaltimotautia sairastaville läheisineen </a:t>
            </a:r>
          </a:p>
          <a:p>
            <a:pPr lvl="3"/>
            <a:r>
              <a:rPr lang="fi-FI" dirty="0"/>
              <a:t>3 ryhmää/kk</a:t>
            </a:r>
          </a:p>
          <a:p>
            <a:pPr lvl="2"/>
            <a:r>
              <a:rPr lang="fi-FI" dirty="0"/>
              <a:t>Avosydänleikkausta odottavat läheisineen - valmennusryhmä </a:t>
            </a:r>
          </a:p>
          <a:p>
            <a:pPr lvl="3"/>
            <a:r>
              <a:rPr lang="fi-FI" dirty="0"/>
              <a:t>x1/kk</a:t>
            </a:r>
          </a:p>
          <a:p>
            <a:pPr lvl="2"/>
            <a:r>
              <a:rPr lang="fi-FI" dirty="0"/>
              <a:t>Pienryhmä avosydänleikkauksesta toipuville läheisineen </a:t>
            </a:r>
          </a:p>
          <a:p>
            <a:pPr lvl="3"/>
            <a:r>
              <a:rPr lang="fi-FI" dirty="0"/>
              <a:t>x1-2/kk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C428B57C-52B7-4AD2-BCF8-518408EFD5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24551" y="1825625"/>
            <a:ext cx="4513613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Perusterveydenhuolto</a:t>
            </a:r>
          </a:p>
          <a:p>
            <a:pPr lvl="1"/>
            <a:r>
              <a:rPr lang="fi-FI" dirty="0"/>
              <a:t>Valtimotautihoitajat</a:t>
            </a:r>
          </a:p>
          <a:p>
            <a:pPr lvl="1"/>
            <a:r>
              <a:rPr lang="fi-FI" dirty="0"/>
              <a:t>Tulppa-avokuntoutus terveysasemilla tai verkossa </a:t>
            </a:r>
            <a:r>
              <a:rPr lang="fi-FI" sz="1200" dirty="0">
                <a:hlinkClick r:id="rId3"/>
              </a:rPr>
              <a:t>https://paijat-sote.fi/ela-hyvin/sydankuntoutus/</a:t>
            </a:r>
            <a:endParaRPr lang="fi-FI" sz="1200" dirty="0"/>
          </a:p>
          <a:p>
            <a:pPr lvl="1"/>
            <a:r>
              <a:rPr lang="fi-FI" sz="1200" dirty="0">
                <a:hlinkClick r:id="rId4"/>
              </a:rPr>
              <a:t>https://sydanliitto.fi/ammattilaisnetti/omahoidon-ohjaus/kuntoutus/tulppa-kuntoutus</a:t>
            </a:r>
            <a:endParaRPr lang="fi-FI" sz="1200" dirty="0"/>
          </a:p>
          <a:p>
            <a:pPr lvl="1"/>
            <a:endParaRPr lang="fi-FI" sz="1200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2DF717B9-BB92-423C-8EC6-B02294FC1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10269"/>
              </p:ext>
            </p:extLst>
          </p:nvPr>
        </p:nvGraphicFramePr>
        <p:xfrm>
          <a:off x="921327" y="7285279"/>
          <a:ext cx="5086740" cy="5423501"/>
        </p:xfrm>
        <a:graphic>
          <a:graphicData uri="http://schemas.openxmlformats.org/drawingml/2006/table">
            <a:tbl>
              <a:tblPr/>
              <a:tblGrid>
                <a:gridCol w="5086740">
                  <a:extLst>
                    <a:ext uri="{9D8B030D-6E8A-4147-A177-3AD203B41FA5}">
                      <a16:colId xmlns:a16="http://schemas.microsoft.com/office/drawing/2014/main" val="31617835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i-FI" sz="2000" dirty="0"/>
                        <a:t> </a:t>
                      </a:r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608313"/>
                  </a:ext>
                </a:extLst>
              </a:tr>
              <a:tr h="401811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fi-FI" sz="1000" dirty="0"/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481666"/>
                  </a:ext>
                </a:extLst>
              </a:tr>
              <a:tr h="2494798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fi-FI" sz="1000" dirty="0"/>
                    </a:p>
                    <a:p>
                      <a:pPr>
                        <a:buFont typeface="Arial" panose="020B0604020202020204" pitchFamily="34" charset="0"/>
                        <a:buNone/>
                      </a:pPr>
                      <a:endParaRPr lang="fi-FI" sz="1000" dirty="0"/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285003"/>
                  </a:ext>
                </a:extLst>
              </a:tr>
              <a:tr h="1099473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Char char="•"/>
                      </a:pPr>
                      <a:endParaRPr lang="fi-FI" sz="1000" dirty="0"/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425065"/>
                  </a:ext>
                </a:extLst>
              </a:tr>
              <a:tr h="1099473"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fi-FI" sz="1000" dirty="0"/>
                    </a:p>
                  </a:txBody>
                  <a:tcPr marL="23145" marR="23145" marT="11573" marB="11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70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43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C0C7C0-F368-4AE1-856F-670D9D7F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Valtakunnallinen sydänkuntoutus</a:t>
            </a:r>
            <a:br>
              <a:rPr lang="fi-FI" dirty="0"/>
            </a:br>
            <a:r>
              <a:rPr lang="fi-FI" sz="1600" dirty="0"/>
              <a:t>https://sydanliitto.fi/ammattilaisnetti/omahoidon-ohjaus/kuntoutus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8E409F5-7081-43C4-AE32-2C035F5FC27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Sydänliitto ry</a:t>
            </a:r>
          </a:p>
          <a:p>
            <a:pPr lvl="1"/>
            <a:r>
              <a:rPr lang="fi-FI" dirty="0">
                <a:hlinkClick r:id="rId2"/>
              </a:rPr>
              <a:t>https://sydan.fi/apua-ja-tukea/kurssikalenteri/?eventDistricts=&amp;eventDates=&amp;eventSicknessGroup=&amp;eventTargetGroup=&amp;query=</a:t>
            </a:r>
            <a:endParaRPr lang="fi-FI" dirty="0"/>
          </a:p>
          <a:p>
            <a:pPr lvl="1"/>
            <a:r>
              <a:rPr lang="fi-FI" dirty="0">
                <a:hlinkClick r:id="rId3"/>
              </a:rPr>
              <a:t>Sydänliiton videot https://sydanliitto.fi/ammattilaisnetti/luentomateriaalipankki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0B04BC-5A19-493C-96A8-7ADC393B5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379098" cy="4351338"/>
          </a:xfrm>
        </p:spPr>
        <p:txBody>
          <a:bodyPr/>
          <a:lstStyle/>
          <a:p>
            <a:r>
              <a:rPr lang="fi-FI" dirty="0"/>
              <a:t>Kela</a:t>
            </a:r>
          </a:p>
          <a:p>
            <a:pPr lvl="1"/>
            <a:r>
              <a:rPr lang="fi-FI" dirty="0">
                <a:hlinkClick r:id="rId4"/>
              </a:rPr>
              <a:t>https://www.kela.fi/sydansairaudet-kuntoutus-ja-perhekurssit</a:t>
            </a:r>
            <a:endParaRPr lang="fi-FI" dirty="0"/>
          </a:p>
          <a:p>
            <a:pPr lvl="1"/>
            <a:r>
              <a:rPr lang="fi-FI" dirty="0">
                <a:hlinkClick r:id="rId5"/>
              </a:rPr>
              <a:t>https://www.kela.fi/aikuisten-sydan-kuntoutuskurssi</a:t>
            </a:r>
            <a:r>
              <a:rPr lang="fi-FI" dirty="0"/>
              <a:t> </a:t>
            </a:r>
          </a:p>
          <a:p>
            <a:pPr lvl="1"/>
            <a:r>
              <a:rPr lang="fi-FI" dirty="0">
                <a:hlinkClick r:id="rId6"/>
              </a:rPr>
              <a:t>https://www.kela.fi/sydankurssit-palveluntuottajat</a:t>
            </a:r>
            <a:endParaRPr lang="fi-FI" dirty="0"/>
          </a:p>
          <a:p>
            <a:pPr lvl="1"/>
            <a:r>
              <a:rPr lang="fi-FI" dirty="0">
                <a:hlinkClick r:id="rId7"/>
              </a:rPr>
              <a:t>https://www.kela.fi/kuntoutus-ja-sopeutumisvalmennuskurssit-nain-haet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159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</TotalTime>
  <Words>170</Words>
  <Application>Microsoft Office PowerPoint</Application>
  <PresentationFormat>Laajakuva</PresentationFormat>
  <Paragraphs>32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Potilasohjaus ja kuntoutus Päijät-Sotessa</vt:lpstr>
      <vt:lpstr>Valtakunnallinen sydänkuntoutus https://sydanliitto.fi/ammattilaisnetti/omahoidon-ohjaus/kuntoutus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Kuntoutus</dc:title>
  <dc:creator>Meriläinen Hanna</dc:creator>
  <cp:lastModifiedBy>Paakkinen Seija</cp:lastModifiedBy>
  <cp:revision>46</cp:revision>
  <dcterms:created xsi:type="dcterms:W3CDTF">2021-04-13T05:17:02Z</dcterms:created>
  <dcterms:modified xsi:type="dcterms:W3CDTF">2021-04-16T09:48:06Z</dcterms:modified>
</cp:coreProperties>
</file>